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2" r:id="rId5"/>
    <p:sldId id="260" r:id="rId6"/>
    <p:sldId id="269" r:id="rId7"/>
    <p:sldId id="261" r:id="rId8"/>
    <p:sldId id="265" r:id="rId9"/>
    <p:sldId id="264" r:id="rId10"/>
    <p:sldId id="270" r:id="rId11"/>
    <p:sldId id="266" r:id="rId12"/>
    <p:sldId id="267" r:id="rId1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B2863-371A-4D8D-BC62-EA2BC2F5AE2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D473743-120A-4789-887B-BA721244504F}">
      <dgm:prSet custT="1"/>
      <dgm:spPr/>
      <dgm:t>
        <a:bodyPr/>
        <a:lstStyle/>
        <a:p>
          <a:pPr algn="ctr"/>
          <a:r>
            <a:rPr lang="es-ES" sz="2000" dirty="0"/>
            <a:t>A LOS SEIS MESES (Y CUANDO SE TENGA CONOCIMIENTO DE MODIFICACIONES, INCUMPLIMIENTO O RENUNCIA)</a:t>
          </a:r>
          <a:endParaRPr lang="es-ES" sz="2000" dirty="0">
            <a:highlight>
              <a:srgbClr val="00FFFF"/>
            </a:highlight>
          </a:endParaRPr>
        </a:p>
      </dgm:t>
    </dgm:pt>
    <dgm:pt modelId="{B6FEC45F-9F78-4DF8-9F9E-6032E61D504D}" type="parTrans" cxnId="{F60308BD-95E2-48F6-A609-B91D9ACD78F8}">
      <dgm:prSet/>
      <dgm:spPr/>
      <dgm:t>
        <a:bodyPr/>
        <a:lstStyle/>
        <a:p>
          <a:endParaRPr lang="es-ES"/>
        </a:p>
      </dgm:t>
    </dgm:pt>
    <dgm:pt modelId="{7D761FD5-CD2F-4BFE-AF82-A3B5CDB244D2}" type="sibTrans" cxnId="{F60308BD-95E2-48F6-A609-B91D9ACD78F8}">
      <dgm:prSet/>
      <dgm:spPr/>
      <dgm:t>
        <a:bodyPr/>
        <a:lstStyle/>
        <a:p>
          <a:endParaRPr lang="es-ES"/>
        </a:p>
      </dgm:t>
    </dgm:pt>
    <dgm:pt modelId="{6A77EBDF-4FBF-4A93-87D7-AD54137F7DEE}" type="pres">
      <dgm:prSet presAssocID="{EDDB2863-371A-4D8D-BC62-EA2BC2F5AE2B}" presName="linear" presStyleCnt="0">
        <dgm:presLayoutVars>
          <dgm:animLvl val="lvl"/>
          <dgm:resizeHandles val="exact"/>
        </dgm:presLayoutVars>
      </dgm:prSet>
      <dgm:spPr/>
    </dgm:pt>
    <dgm:pt modelId="{D50EF43C-8BFE-474F-9AC0-81CEE7EA2FED}" type="pres">
      <dgm:prSet presAssocID="{DD473743-120A-4789-887B-BA721244504F}" presName="parentText" presStyleLbl="node1" presStyleIdx="0" presStyleCnt="1" custScaleY="811233" custLinFactNeighborY="-971">
        <dgm:presLayoutVars>
          <dgm:chMax val="0"/>
          <dgm:bulletEnabled val="1"/>
        </dgm:presLayoutVars>
      </dgm:prSet>
      <dgm:spPr/>
    </dgm:pt>
  </dgm:ptLst>
  <dgm:cxnLst>
    <dgm:cxn modelId="{114CEF07-C35D-4EBE-A6E9-FB66B4CBF73A}" type="presOf" srcId="{EDDB2863-371A-4D8D-BC62-EA2BC2F5AE2B}" destId="{6A77EBDF-4FBF-4A93-87D7-AD54137F7DEE}" srcOrd="0" destOrd="0" presId="urn:microsoft.com/office/officeart/2005/8/layout/vList2"/>
    <dgm:cxn modelId="{5997AD5C-E3EA-47D1-AE31-31A494D54E8F}" type="presOf" srcId="{DD473743-120A-4789-887B-BA721244504F}" destId="{D50EF43C-8BFE-474F-9AC0-81CEE7EA2FED}" srcOrd="0" destOrd="0" presId="urn:microsoft.com/office/officeart/2005/8/layout/vList2"/>
    <dgm:cxn modelId="{F60308BD-95E2-48F6-A609-B91D9ACD78F8}" srcId="{EDDB2863-371A-4D8D-BC62-EA2BC2F5AE2B}" destId="{DD473743-120A-4789-887B-BA721244504F}" srcOrd="0" destOrd="0" parTransId="{B6FEC45F-9F78-4DF8-9F9E-6032E61D504D}" sibTransId="{7D761FD5-CD2F-4BFE-AF82-A3B5CDB244D2}"/>
    <dgm:cxn modelId="{3AA43A46-CB80-4110-A128-208AA8AC885A}" type="presParOf" srcId="{6A77EBDF-4FBF-4A93-87D7-AD54137F7DEE}" destId="{D50EF43C-8BFE-474F-9AC0-81CEE7EA2FE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EF43C-8BFE-474F-9AC0-81CEE7EA2FED}">
      <dsp:nvSpPr>
        <dsp:cNvPr id="0" name=""/>
        <dsp:cNvSpPr/>
      </dsp:nvSpPr>
      <dsp:spPr>
        <a:xfrm>
          <a:off x="0" y="1153896"/>
          <a:ext cx="3531781" cy="2038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 LOS SEIS MESES (Y CUANDO SE TENGA CONOCIMIENTO DE MODIFICACIONES, INCUMPLIMIENTO O RENUNCIA)</a:t>
          </a:r>
          <a:endParaRPr lang="es-ES" sz="2000" kern="1200" dirty="0">
            <a:highlight>
              <a:srgbClr val="00FFFF"/>
            </a:highlight>
          </a:endParaRPr>
        </a:p>
      </dsp:txBody>
      <dsp:txXfrm>
        <a:off x="99519" y="1253415"/>
        <a:ext cx="3332743" cy="1839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8888A-A0E4-7C87-BA4D-599FD3FE6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328955-54F3-8F0C-A5B3-7059B5DC9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E8BA03-A164-FE7C-94B7-00C9D5CEA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1C002F-AC91-42A8-325F-403280474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700305-DBF9-7E66-E055-D5E98907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735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AEED4-F082-8F62-7C67-B33C6A94D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43CD21-512F-5944-7800-A0EB98A5A5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30C500-2A05-E1C1-0AF0-A085D794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5DA887-EA79-9046-CD88-55ADB9A12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C3FBFA-D853-6247-BAF6-AECAA72A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92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E80F8C-AAFD-DE59-072A-D1AFCBE0C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4634E3-270E-EFB2-7776-6DC0DA7ED2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D1E123-19F6-C376-1F30-6AA290E99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C9F9C1-EB6F-8922-F948-96C8427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2DDE21-14F1-4DCE-65D8-953DB10E8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54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7130E9-327A-AC85-7FD2-F6DE0084A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6D8052-05C9-B51D-08D7-7943E70F3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6C8E31-8DAF-8914-7A8C-A6EBC8D43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488350-558F-6AF7-562B-E7081F2AC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C656F1-6ED8-F085-23CD-B403E5496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60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E5075-C293-766D-5F6A-4224DA9A4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3794AA-2FDD-A6DE-7B34-9AA5865AB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962D36-CB4C-C789-AC34-438DA04A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FE60E8-146B-54DC-F996-4055AA19B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3E0276-ADB6-A92D-4659-8A2940AB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318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58CAA-ECC5-0535-F711-DA99AC5F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C835FD-D6E9-A238-4064-3229D6FB6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1CE9EF-A1A7-E65D-1641-83685FABB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FB80AD-B162-3DFB-134F-85B8CB81E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24D5C0-B443-8AD4-08AF-D210D734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40608B-EA46-D131-75C6-347C75E89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888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E197AF-4467-44FB-380E-52ACE71C8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7DFAA7-B1C6-F7D8-ACAA-B9C276C39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DBBFD8-77E8-E378-60FC-D17003576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E628BC5-6DC5-8364-ADCC-DA169217B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F40F36F-6CE0-2CD7-94C3-0BF855784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4BA8FE6-E2EC-8E40-8D5E-78650124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4756BA2-386A-F03A-AE7F-A1293F02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CD8107C-BE9E-FE3F-2F23-573CD118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82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F29472-5E7D-3F86-24C1-EC2F9E819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B95A99-4DF0-B2E7-D075-B3F511851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2D3BB8-D5E1-6451-D6DF-38EC400FA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F5FAB3-292C-E6F4-BEB1-FF5A2825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85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27E813B-5F9B-A6AF-FEA3-3E5B8A18C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60F490F-FAEA-2E5D-8B0C-5851F80B4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CBC60E-CFF1-2A75-E09A-C00F0076F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178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84F27A-2F8B-0C3C-B5E5-4D0217CFD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91F37A-3398-6A2D-B4B7-3CFD17976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91F80D9-DFF5-C384-4C92-65EF3E0B7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16160A-D859-600C-4F97-C16337D6F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EFFC97-2916-C5FF-601D-17FE83DAE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893C93-24A2-11B0-AFD7-374A175B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82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C4C856-F1F0-DC53-A019-1A55216A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8B9592-2F59-31FF-A640-12DB623809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E52E10-22AB-E9A0-8BAD-B91E18041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9AFD588-517F-46FE-072F-AE3E21996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5B9A421-04E5-1F01-AAA3-6A38D19E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2DBE59-FAC9-4E8D-9FFF-56C078DE4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35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07DF2-D7A8-A4C7-C2B0-C3F19680E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5924EA-F127-77CB-FC10-9470B85B5D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9DDA0B-3D84-F29B-4E2D-D04B985EF5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25222-C447-4060-A3D1-A57DFF1641DE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B12DDD-9F5E-CFD1-5116-85F31F786F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D887BC-7115-3EA2-0B80-B66CEE3E1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1FCE4-C9D7-4184-B023-E661661506D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7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C676499-2342-4138-3C4F-0FA53B124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9303" y="1913496"/>
            <a:ext cx="9613397" cy="624874"/>
          </a:xfrm>
          <a:prstGeom prst="rect">
            <a:avLst/>
          </a:prstGeom>
          <a:noFill/>
        </p:spPr>
      </p:pic>
      <p:sp>
        <p:nvSpPr>
          <p:cNvPr id="29" name="Right Triangle 2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1E10A4F-CDE4-0FF8-C01E-44133A5B0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304" y="3429000"/>
            <a:ext cx="8921672" cy="1713305"/>
          </a:xfrm>
        </p:spPr>
        <p:txBody>
          <a:bodyPr anchor="b">
            <a:normAutofit/>
          </a:bodyPr>
          <a:lstStyle/>
          <a:p>
            <a:pPr algn="l"/>
            <a:r>
              <a:rPr lang="es-ES" sz="6200" dirty="0"/>
              <a:t>TARJETA BÁSICO 2025</a:t>
            </a:r>
          </a:p>
        </p:txBody>
      </p:sp>
    </p:spTree>
    <p:extLst>
      <p:ext uri="{BB962C8B-B14F-4D97-AF65-F5344CB8AC3E}">
        <p14:creationId xmlns:p14="http://schemas.microsoft.com/office/powerpoint/2010/main" val="427302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AB8F97-94EC-26ED-EB92-0B0DC1571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EXPEDIENTES </a:t>
            </a:r>
            <a:r>
              <a:rPr lang="es-ES" dirty="0">
                <a:solidFill>
                  <a:srgbClr val="FF0000"/>
                </a:solidFill>
              </a:rPr>
              <a:t>PRIMER TRIMESTRE </a:t>
            </a:r>
            <a:r>
              <a:rPr lang="es-ES" dirty="0"/>
              <a:t>AÑO </a:t>
            </a:r>
            <a:r>
              <a:rPr lang="es-ES" dirty="0">
                <a:solidFill>
                  <a:srgbClr val="FF0000"/>
                </a:solidFill>
              </a:rPr>
              <a:t>2025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CE6B7F-B5C2-D219-C63B-8C174223E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Nueva ficha de derivación</a:t>
            </a:r>
          </a:p>
          <a:p>
            <a:pPr algn="just"/>
            <a:r>
              <a:rPr lang="es-ES" sz="2800" dirty="0"/>
              <a:t>Nuev</a:t>
            </a:r>
            <a:r>
              <a:rPr lang="es-ES" dirty="0"/>
              <a:t>o </a:t>
            </a:r>
            <a:r>
              <a:rPr lang="es-ES" sz="2800" dirty="0"/>
              <a:t>Documento/Formulario firmado por las personas mayores de edad (autorización de consulta y cesión de datos, manifestación de haber sido informado de los recursos disponibles).</a:t>
            </a:r>
          </a:p>
          <a:p>
            <a:r>
              <a:rPr lang="es-ES" dirty="0"/>
              <a:t>Para los tarjetas que fueron prescritas en el </a:t>
            </a:r>
            <a:r>
              <a:rPr lang="es-ES" dirty="0">
                <a:solidFill>
                  <a:srgbClr val="FF0000"/>
                </a:solidFill>
              </a:rPr>
              <a:t>último trimestres del 2024 </a:t>
            </a:r>
            <a:r>
              <a:rPr lang="es-ES" dirty="0"/>
              <a:t>(Si las circunstancias tenidas en cuenta no han cambiado):</a:t>
            </a:r>
          </a:p>
          <a:p>
            <a:pPr algn="just">
              <a:buFontTx/>
              <a:buChar char="-"/>
            </a:pPr>
            <a:r>
              <a:rPr lang="es-ES" sz="2800" dirty="0"/>
              <a:t>Mismo volante o certificado de empadronamiento que en 2024</a:t>
            </a:r>
          </a:p>
          <a:p>
            <a:pPr algn="just">
              <a:buFontTx/>
              <a:buChar char="-"/>
            </a:pPr>
            <a:r>
              <a:rPr lang="es-ES" sz="2800" dirty="0"/>
              <a:t>Mismo Libro de familia o certificados de inscripción de nacimiento en el Registro u otro documento acreditativo de las relaciones familiares tenidas en cuenta.</a:t>
            </a:r>
          </a:p>
          <a:p>
            <a:pPr algn="just">
              <a:buFontTx/>
              <a:buChar char="-"/>
            </a:pPr>
            <a:r>
              <a:rPr lang="es-ES" dirty="0"/>
              <a:t>Misma justificación económica tenida en cuenta en 2024</a:t>
            </a:r>
          </a:p>
          <a:p>
            <a:pPr algn="just">
              <a:buFontTx/>
              <a:buChar char="-"/>
            </a:pPr>
            <a:r>
              <a:rPr lang="es-ES" dirty="0"/>
              <a:t>Informe social donde conste que la situación socioeconómica de la unidad familiar no ha variado.</a:t>
            </a:r>
          </a:p>
          <a:p>
            <a:pPr algn="just">
              <a:buFontTx/>
              <a:buChar char="-"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2121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900A7-4E9B-624D-EAA6-CD03EDA4B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373"/>
            <a:ext cx="6019800" cy="699862"/>
          </a:xfrm>
        </p:spPr>
        <p:txBody>
          <a:bodyPr>
            <a:normAutofit fontScale="90000"/>
          </a:bodyPr>
          <a:lstStyle/>
          <a:p>
            <a:r>
              <a:rPr lang="es-ES" sz="3200" dirty="0"/>
              <a:t>SEGUIMIENTO</a:t>
            </a:r>
            <a:r>
              <a:rPr lang="es-ES" dirty="0"/>
              <a:t> </a:t>
            </a:r>
            <a:r>
              <a:rPr lang="es-ES" sz="3600" dirty="0"/>
              <a:t>Y MODIFICACIONES </a:t>
            </a: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21EE0C34-94F3-2F4C-932D-8333C4D807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0510419"/>
              </p:ext>
            </p:extLst>
          </p:nvPr>
        </p:nvGraphicFramePr>
        <p:xfrm>
          <a:off x="642257" y="1710531"/>
          <a:ext cx="35317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C490AC8E-8AE3-9359-4F89-C267FD372B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014" y="414836"/>
            <a:ext cx="9613397" cy="624874"/>
          </a:xfrm>
          <a:prstGeom prst="rect">
            <a:avLst/>
          </a:prstGeom>
          <a:noFill/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5AC09F3-E216-0F74-1353-47B6D1A3A773}"/>
              </a:ext>
            </a:extLst>
          </p:cNvPr>
          <p:cNvSpPr/>
          <p:nvPr/>
        </p:nvSpPr>
        <p:spPr>
          <a:xfrm>
            <a:off x="6129381" y="2084235"/>
            <a:ext cx="3972561" cy="914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OPCIÓN 1: 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Se mantiene: dejar constancia en SAUSS de la revisión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4700EF7-EE90-4C2C-3D65-9AD5E9B9CB6E}"/>
              </a:ext>
            </a:extLst>
          </p:cNvPr>
          <p:cNvSpPr/>
          <p:nvPr/>
        </p:nvSpPr>
        <p:spPr>
          <a:xfrm>
            <a:off x="6096000" y="3429000"/>
            <a:ext cx="4005942" cy="9252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OPCIÓN 2: MODIFICACIÓN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Modificar en apartado observaciones de la ficha de derivación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65E74C7-7ADA-4498-AE8D-2C91467E498D}"/>
              </a:ext>
            </a:extLst>
          </p:cNvPr>
          <p:cNvSpPr/>
          <p:nvPr/>
        </p:nvSpPr>
        <p:spPr>
          <a:xfrm>
            <a:off x="6129381" y="4784651"/>
            <a:ext cx="3972561" cy="11057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OPCIÓN 3: NO CUMPLE REQUISITOS</a:t>
            </a:r>
          </a:p>
          <a:p>
            <a:pPr algn="ctr"/>
            <a:r>
              <a:rPr lang="es-ES" dirty="0">
                <a:solidFill>
                  <a:schemeClr val="tx1"/>
                </a:solidFill>
              </a:rPr>
              <a:t>Baja en el apartado de observaciones de la ficha de derivación y cierre de la prestación en SAUSS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1C6D4DCC-39FE-18FC-AC2D-178587127D9E}"/>
              </a:ext>
            </a:extLst>
          </p:cNvPr>
          <p:cNvCxnSpPr>
            <a:cxnSpLocks/>
          </p:cNvCxnSpPr>
          <p:nvPr/>
        </p:nvCxnSpPr>
        <p:spPr>
          <a:xfrm>
            <a:off x="4174038" y="3744686"/>
            <a:ext cx="19546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FB318B95-8C00-E756-3278-56AF1F13EA57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4049486" y="3744686"/>
            <a:ext cx="2079895" cy="15928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55666F5C-5798-F813-3D13-929BF7969C88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048762" y="2541435"/>
            <a:ext cx="2080619" cy="12032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638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8CC13-CD88-0AA5-8013-D9779F71C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256" y="1265274"/>
            <a:ext cx="10290544" cy="531628"/>
          </a:xfrm>
        </p:spPr>
        <p:txBody>
          <a:bodyPr>
            <a:noAutofit/>
          </a:bodyPr>
          <a:lstStyle/>
          <a:p>
            <a:pPr algn="ctr"/>
            <a:r>
              <a:rPr lang="es-ES" sz="2800" dirty="0"/>
              <a:t>DISTRIBUCIÓN AÑO 2025 POR CORPORACIÓN LOCAL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D808979-5996-DD51-2271-A560037B52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014" y="414836"/>
            <a:ext cx="9613397" cy="624874"/>
          </a:xfrm>
          <a:prstGeom prst="rect">
            <a:avLst/>
          </a:prstGeom>
          <a:noFill/>
        </p:spPr>
      </p:pic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9A466ECE-3109-7849-BA9E-10F68929CD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925069"/>
              </p:ext>
            </p:extLst>
          </p:nvPr>
        </p:nvGraphicFramePr>
        <p:xfrm>
          <a:off x="3434316" y="1825627"/>
          <a:ext cx="3955312" cy="4830356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256514">
                  <a:extLst>
                    <a:ext uri="{9D8B030D-6E8A-4147-A177-3AD203B41FA5}">
                      <a16:colId xmlns:a16="http://schemas.microsoft.com/office/drawing/2014/main" val="1167116130"/>
                    </a:ext>
                  </a:extLst>
                </a:gridCol>
                <a:gridCol w="1698798">
                  <a:extLst>
                    <a:ext uri="{9D8B030D-6E8A-4147-A177-3AD203B41FA5}">
                      <a16:colId xmlns:a16="http://schemas.microsoft.com/office/drawing/2014/main" val="1768300504"/>
                    </a:ext>
                  </a:extLst>
                </a:gridCol>
              </a:tblGrid>
              <a:tr h="49969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u="none" strike="noStrike" dirty="0">
                          <a:effectLst/>
                        </a:rPr>
                        <a:t> ENTIDAD BENEFICIARIA</a:t>
                      </a:r>
                      <a:endParaRPr lang="es-E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u="none" strike="noStrike" dirty="0">
                          <a:effectLst/>
                        </a:rPr>
                        <a:t>TOTAL CREDITO FSE+ 2025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ctr"/>
                </a:tc>
                <a:extLst>
                  <a:ext uri="{0D108BD9-81ED-4DB2-BD59-A6C34878D82A}">
                    <a16:rowId xmlns:a16="http://schemas.microsoft.com/office/drawing/2014/main" val="2184036553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u="none" strike="noStrike" dirty="0">
                          <a:effectLst/>
                        </a:rPr>
                        <a:t>TOTAL C y L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2.700.000,00 €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724731962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Ávila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63.943,26 €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303166297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de Ávila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113.844,86 €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1872712809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Burgos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185.229,14 €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1414750086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Aranda de D.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38.083,78 €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1340906496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Miranda de E.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40.128,61 €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4176229318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de Burgos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144.563,30 €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74951535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León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>
                          <a:effectLst/>
                        </a:rPr>
                        <a:t>133.159,19 €</a:t>
                      </a:r>
                      <a:endParaRPr lang="es-ES" sz="105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2552215575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Ponferrada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>
                          <a:effectLst/>
                        </a:rPr>
                        <a:t>68.065,05 €</a:t>
                      </a:r>
                      <a:endParaRPr lang="es-ES" sz="105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2491132327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Ay. S. Andrés 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36.052,59 €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2791813752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de León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>
                          <a:effectLst/>
                        </a:rPr>
                        <a:t>271.486,91 €</a:t>
                      </a:r>
                      <a:endParaRPr lang="es-ES" sz="105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3107942375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Palencia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>
                          <a:effectLst/>
                        </a:rPr>
                        <a:t>83.151,74 €</a:t>
                      </a:r>
                      <a:endParaRPr lang="es-ES" sz="105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4121264431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de Palencia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101.235,49 €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3243724336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Salamanca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>
                          <a:effectLst/>
                        </a:rPr>
                        <a:t>155.393,02 €</a:t>
                      </a:r>
                      <a:endParaRPr lang="es-ES" sz="105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800929376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Salamanca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203.597,69 €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4199393109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Segovia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57.986,95 €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15712561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de Segovia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121.063,98 €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3714861276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Soria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46.762,70 €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602988861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de Soria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>
                          <a:effectLst/>
                        </a:rPr>
                        <a:t>69.659,06 €</a:t>
                      </a:r>
                      <a:endParaRPr lang="es-ES" sz="105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696222802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Valladolid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322.240,35 €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1137046577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Ay. Medina del Campo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27.085,91 €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1968426852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Ay. Laguna de Duero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24.838,89 €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2819359271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Ay. Arroyo de la Encomienda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23.859,22 €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2482908818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Valladolid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178.975,72 €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3742453025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Ayto. de Zamora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66.978,68 €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400315563"/>
                  </a:ext>
                </a:extLst>
              </a:tr>
              <a:tr h="1665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u="none" strike="noStrike">
                          <a:effectLst/>
                        </a:rPr>
                        <a:t> Diputación de Zamora</a:t>
                      </a:r>
                      <a:endParaRPr lang="es-ES" sz="105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174" marR="5174" marT="517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50" u="none" strike="noStrike" dirty="0">
                          <a:effectLst/>
                        </a:rPr>
                        <a:t>122.613,91 €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174" marR="5174" marT="5174" marB="0" anchor="b"/>
                </a:tc>
                <a:extLst>
                  <a:ext uri="{0D108BD9-81ED-4DB2-BD59-A6C34878D82A}">
                    <a16:rowId xmlns:a16="http://schemas.microsoft.com/office/drawing/2014/main" val="1802661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83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20D5744-4C14-1A6D-B8B8-DA0CE93A4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785" y="3147238"/>
            <a:ext cx="3714269" cy="2360934"/>
          </a:xfrm>
        </p:spPr>
        <p:txBody>
          <a:bodyPr>
            <a:normAutofit/>
          </a:bodyPr>
          <a:lstStyle/>
          <a:p>
            <a:r>
              <a:rPr lang="es-ES" dirty="0"/>
              <a:t>QUÉ 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803FF93-0B9B-144F-7028-D1012771BE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9914" y="1324291"/>
            <a:ext cx="10872172" cy="677951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BDA7D0-4757-42DB-F167-7F6ED0E7D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835" y="2808450"/>
            <a:ext cx="6382966" cy="3406082"/>
          </a:xfrm>
        </p:spPr>
        <p:txBody>
          <a:bodyPr>
            <a:normAutofit/>
          </a:bodyPr>
          <a:lstStyle/>
          <a:p>
            <a:pPr algn="just"/>
            <a:r>
              <a:rPr lang="es-ES" sz="2200" dirty="0"/>
              <a:t>Es una modalidad de la  prestación de provisión integrada de alimentos que se realiza a través de tarjetas o vales canjeables por productos de alimentación y artículos de higiene. </a:t>
            </a:r>
          </a:p>
          <a:p>
            <a:pPr algn="just"/>
            <a:r>
              <a:rPr lang="es-ES" sz="2200" dirty="0"/>
              <a:t>Tiene como finalidad hacer frente a la privación material de las personas más desfavorecidas, en particular a los menores y establecer medidas de acompañamiento que apoyen su inclusión social. </a:t>
            </a:r>
          </a:p>
          <a:p>
            <a:pPr algn="just"/>
            <a:endParaRPr lang="es-ES" sz="2200" dirty="0"/>
          </a:p>
          <a:p>
            <a:pPr algn="just"/>
            <a:endParaRPr lang="es-ES" sz="2200" dirty="0"/>
          </a:p>
          <a:p>
            <a:pPr algn="just"/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195965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F5EC1-65DA-EA7F-90F2-3A8436E1C6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b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1FA015B-C025-50A0-000B-2B3626D80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014" y="414836"/>
            <a:ext cx="9613397" cy="624874"/>
          </a:xfrm>
          <a:prstGeom prst="rect">
            <a:avLst/>
          </a:prstGeom>
          <a:noFill/>
        </p:spPr>
      </p:pic>
      <p:sp>
        <p:nvSpPr>
          <p:cNvPr id="5" name="TextBox 27">
            <a:extLst>
              <a:ext uri="{FF2B5EF4-FFF2-40B4-BE49-F238E27FC236}">
                <a16:creationId xmlns:a16="http://schemas.microsoft.com/office/drawing/2014/main" id="{6765A826-B3D7-B775-84AC-328E44890A0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 bwMode="gray">
          <a:xfrm>
            <a:off x="1524000" y="3509963"/>
            <a:ext cx="9144000" cy="16557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ES_tradnl" sz="1200" b="1" dirty="0">
                <a:latin typeface="+mj-lt"/>
              </a:rPr>
              <a:t>Título</a:t>
            </a:r>
          </a:p>
        </p:txBody>
      </p:sp>
      <p:grpSp>
        <p:nvGrpSpPr>
          <p:cNvPr id="6" name="Group 1">
            <a:extLst>
              <a:ext uri="{FF2B5EF4-FFF2-40B4-BE49-F238E27FC236}">
                <a16:creationId xmlns:a16="http://schemas.microsoft.com/office/drawing/2014/main" id="{B4FA92DA-4F5F-1F1B-2362-53218101F362}"/>
              </a:ext>
            </a:extLst>
          </p:cNvPr>
          <p:cNvGrpSpPr/>
          <p:nvPr/>
        </p:nvGrpSpPr>
        <p:grpSpPr>
          <a:xfrm>
            <a:off x="1882678" y="1344351"/>
            <a:ext cx="7425301" cy="5026085"/>
            <a:chOff x="1665762" y="1874264"/>
            <a:chExt cx="6136613" cy="3776171"/>
          </a:xfrm>
        </p:grpSpPr>
        <p:sp>
          <p:nvSpPr>
            <p:cNvPr id="7" name="Oval 2">
              <a:extLst>
                <a:ext uri="{FF2B5EF4-FFF2-40B4-BE49-F238E27FC236}">
                  <a16:creationId xmlns:a16="http://schemas.microsoft.com/office/drawing/2014/main" id="{368069F2-1B83-74EC-28F8-D7693BE14F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8479" y="3148918"/>
              <a:ext cx="1763896" cy="90256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anchor="ctr" anchorCtr="1"/>
            <a:lstStyle/>
            <a:p>
              <a:pPr algn="ctr">
                <a:lnSpc>
                  <a:spcPct val="106000"/>
                </a:lnSpc>
                <a:spcBef>
                  <a:spcPct val="80000"/>
                </a:spcBef>
              </a:pPr>
              <a:r>
                <a:rPr lang="es-ES_tradnl" altLang="ja-JP" sz="1200" dirty="0">
                  <a:solidFill>
                    <a:schemeClr val="tx1"/>
                  </a:solidFill>
                  <a:ea typeface="ＭＳ Ｐゴシック" pitchFamily="50" charset="-128"/>
                </a:rPr>
                <a:t>Que todos los miembros de la </a:t>
              </a:r>
              <a:r>
                <a:rPr lang="es-ES_tradnl" altLang="ja-JP" sz="1200" b="1" dirty="0">
                  <a:solidFill>
                    <a:schemeClr val="tx1"/>
                  </a:solidFill>
                  <a:ea typeface="ＭＳ Ｐゴシック" pitchFamily="50" charset="-128"/>
                </a:rPr>
                <a:t>unidad familiar </a:t>
              </a:r>
              <a:r>
                <a:rPr lang="es-ES_tradnl" altLang="ja-JP" sz="1200" dirty="0">
                  <a:solidFill>
                    <a:schemeClr val="tx1"/>
                  </a:solidFill>
                  <a:ea typeface="ＭＳ Ｐゴシック" pitchFamily="50" charset="-128"/>
                </a:rPr>
                <a:t>estén empadronados en Castilla y León</a:t>
              </a:r>
            </a:p>
          </p:txBody>
        </p:sp>
        <p:sp>
          <p:nvSpPr>
            <p:cNvPr id="9" name="Oval 57">
              <a:extLst>
                <a:ext uri="{FF2B5EF4-FFF2-40B4-BE49-F238E27FC236}">
                  <a16:creationId xmlns:a16="http://schemas.microsoft.com/office/drawing/2014/main" id="{13D20591-49F6-6F90-6FB3-C9F90331E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602" y="4883672"/>
              <a:ext cx="1668463" cy="76676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algn="ctr">
              <a:solidFill>
                <a:schemeClr val="accent6"/>
              </a:solidFill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lnSpc>
                  <a:spcPct val="106000"/>
                </a:lnSpc>
                <a:spcBef>
                  <a:spcPct val="80000"/>
                </a:spcBef>
              </a:pPr>
              <a:r>
                <a:rPr lang="es-ES_tradnl" altLang="ja-JP" sz="1200" dirty="0">
                  <a:ea typeface="ＭＳ Ｐゴシック" pitchFamily="50" charset="-128"/>
                </a:rPr>
                <a:t>Participación activa en un programa de </a:t>
              </a:r>
              <a:r>
                <a:rPr lang="es-ES_tradnl" altLang="ja-JP" sz="1200" b="1" dirty="0">
                  <a:ea typeface="ＭＳ Ｐゴシック" pitchFamily="50" charset="-128"/>
                </a:rPr>
                <a:t>intervención familiar</a:t>
              </a:r>
            </a:p>
          </p:txBody>
        </p:sp>
        <p:sp>
          <p:nvSpPr>
            <p:cNvPr id="10" name="Oval 58">
              <a:extLst>
                <a:ext uri="{FF2B5EF4-FFF2-40B4-BE49-F238E27FC236}">
                  <a16:creationId xmlns:a16="http://schemas.microsoft.com/office/drawing/2014/main" id="{60605431-A14B-B501-1B38-6F5A2DAA0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013" y="3078163"/>
              <a:ext cx="1377682" cy="1233487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accent6"/>
              </a:solidFill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lnSpc>
                  <a:spcPct val="106000"/>
                </a:lnSpc>
                <a:spcBef>
                  <a:spcPct val="80000"/>
                </a:spcBef>
                <a:defRPr/>
              </a:pPr>
              <a:r>
                <a:rPr lang="es-ES_tradnl" altLang="ja-JP" sz="1400" dirty="0">
                  <a:solidFill>
                    <a:srgbClr val="00B050"/>
                  </a:solidFill>
                  <a:ea typeface="ＭＳ Ｐゴシック" pitchFamily="50" charset="-128"/>
                </a:rPr>
                <a:t>Beneficiarios: Requisitos</a:t>
              </a:r>
            </a:p>
          </p:txBody>
        </p:sp>
        <p:sp>
          <p:nvSpPr>
            <p:cNvPr id="11" name="Oval 59">
              <a:extLst>
                <a:ext uri="{FF2B5EF4-FFF2-40B4-BE49-F238E27FC236}">
                  <a16:creationId xmlns:a16="http://schemas.microsoft.com/office/drawing/2014/main" id="{764F40D4-61D7-A851-0405-87EAC9756E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602" y="1874264"/>
              <a:ext cx="1666875" cy="76676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algn="ctr">
              <a:solidFill>
                <a:schemeClr val="accent6"/>
              </a:solidFill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 eaLnBrk="1" hangingPunct="1">
                <a:lnSpc>
                  <a:spcPct val="106000"/>
                </a:lnSpc>
                <a:spcBef>
                  <a:spcPct val="80000"/>
                </a:spcBef>
              </a:pPr>
              <a:r>
                <a:rPr lang="es-ES_tradnl" altLang="ja-JP" sz="12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ea typeface="ＭＳ Ｐゴシック" pitchFamily="50" charset="-128"/>
                </a:rPr>
                <a:t>Al menos 1 menor de 18 años en la unidad familiar</a:t>
              </a:r>
            </a:p>
          </p:txBody>
        </p:sp>
        <p:sp>
          <p:nvSpPr>
            <p:cNvPr id="14" name="Oval 62">
              <a:extLst>
                <a:ext uri="{FF2B5EF4-FFF2-40B4-BE49-F238E27FC236}">
                  <a16:creationId xmlns:a16="http://schemas.microsoft.com/office/drawing/2014/main" id="{DCEFFE4C-3706-C349-87E6-DABE75FCD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65762" y="3148917"/>
              <a:ext cx="1467468" cy="90256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6350" algn="ctr">
              <a:solidFill>
                <a:schemeClr val="accent6"/>
              </a:solidFill>
              <a:round/>
              <a:headEnd/>
              <a:tailEnd/>
            </a:ln>
          </p:spPr>
          <p:txBody>
            <a:bodyPr lIns="36000" tIns="36000" rIns="36000" bIns="36000" anchor="ctr" anchorCtr="1"/>
            <a:lstStyle/>
            <a:p>
              <a:pPr algn="ctr">
                <a:lnSpc>
                  <a:spcPct val="106000"/>
                </a:lnSpc>
                <a:spcBef>
                  <a:spcPct val="80000"/>
                </a:spcBef>
              </a:pPr>
              <a:r>
                <a:rPr lang="es-ES_tradnl" altLang="ja-JP" sz="1200" b="1" dirty="0">
                  <a:ea typeface="ＭＳ Ｐゴシック" pitchFamily="50" charset="-128"/>
                </a:rPr>
                <a:t>Ingresos</a:t>
              </a:r>
              <a:r>
                <a:rPr lang="es-ES_tradnl" altLang="ja-JP" sz="1200" dirty="0">
                  <a:ea typeface="ＭＳ Ｐゴシック" pitchFamily="50" charset="-128"/>
                </a:rPr>
                <a:t> de la unidad familiar   por debajo del 40% de la renta mediana nacional </a:t>
              </a:r>
            </a:p>
          </p:txBody>
        </p:sp>
        <p:cxnSp>
          <p:nvCxnSpPr>
            <p:cNvPr id="15" name="AutoShape 13">
              <a:extLst>
                <a:ext uri="{FF2B5EF4-FFF2-40B4-BE49-F238E27FC236}">
                  <a16:creationId xmlns:a16="http://schemas.microsoft.com/office/drawing/2014/main" id="{F4138666-E820-DC0A-7126-9A666FB2BC0E}"/>
                </a:ext>
              </a:extLst>
            </p:cNvPr>
            <p:cNvCxnSpPr>
              <a:cxnSpLocks noChangeShapeType="1"/>
              <a:stCxn id="10" idx="0"/>
            </p:cNvCxnSpPr>
            <p:nvPr/>
          </p:nvCxnSpPr>
          <p:spPr bwMode="auto">
            <a:xfrm flipH="1" flipV="1">
              <a:off x="4585854" y="2641026"/>
              <a:ext cx="1" cy="437137"/>
            </a:xfrm>
            <a:prstGeom prst="straightConnector1">
              <a:avLst/>
            </a:prstGeom>
            <a:noFill/>
            <a:ln w="6350">
              <a:solidFill>
                <a:schemeClr val="accent6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3" name="AutoShape 21">
              <a:extLst>
                <a:ext uri="{FF2B5EF4-FFF2-40B4-BE49-F238E27FC236}">
                  <a16:creationId xmlns:a16="http://schemas.microsoft.com/office/drawing/2014/main" id="{1FF19E3A-0FE4-A0E1-A29B-0011A00EFF8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3133230" y="3668101"/>
              <a:ext cx="729120" cy="0"/>
            </a:xfrm>
            <a:prstGeom prst="straightConnector1">
              <a:avLst/>
            </a:prstGeom>
            <a:noFill/>
            <a:ln w="6350">
              <a:solidFill>
                <a:schemeClr val="accent6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4" name="AutoShape 22">
              <a:extLst>
                <a:ext uri="{FF2B5EF4-FFF2-40B4-BE49-F238E27FC236}">
                  <a16:creationId xmlns:a16="http://schemas.microsoft.com/office/drawing/2014/main" id="{096FCC93-1BEC-83F5-A4E9-AED3A68FF2B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329818" y="3668101"/>
              <a:ext cx="708660" cy="0"/>
            </a:xfrm>
            <a:prstGeom prst="straightConnector1">
              <a:avLst/>
            </a:prstGeom>
            <a:noFill/>
            <a:ln w="6350">
              <a:solidFill>
                <a:schemeClr val="accent6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8" name="AutoShape 26">
              <a:extLst>
                <a:ext uri="{FF2B5EF4-FFF2-40B4-BE49-F238E27FC236}">
                  <a16:creationId xmlns:a16="http://schemas.microsoft.com/office/drawing/2014/main" id="{32A346BE-B9BC-3890-91E4-979F4AE6BB8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 flipV="1">
              <a:off x="4585040" y="4311650"/>
              <a:ext cx="814" cy="572022"/>
            </a:xfrm>
            <a:prstGeom prst="straightConnector1">
              <a:avLst/>
            </a:prstGeom>
            <a:noFill/>
            <a:ln w="6350">
              <a:solidFill>
                <a:schemeClr val="accent6"/>
              </a:solidFill>
              <a:round/>
              <a:headEnd type="triangle" w="med" len="med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96344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D1243-2435-1B40-B812-EA88DA7AC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4130"/>
            <a:ext cx="10515600" cy="531628"/>
          </a:xfrm>
        </p:spPr>
        <p:txBody>
          <a:bodyPr>
            <a:normAutofit fontScale="90000"/>
          </a:bodyPr>
          <a:lstStyle/>
          <a:p>
            <a:r>
              <a:rPr lang="es-ES" dirty="0"/>
              <a:t>UNIDAD FAMILIAR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209F82-3129-E1CF-0FEE-C84FD1A02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9795"/>
            <a:ext cx="10515600" cy="3827168"/>
          </a:xfrm>
        </p:spPr>
        <p:txBody>
          <a:bodyPr/>
          <a:lstStyle/>
          <a:p>
            <a:pPr algn="just"/>
            <a:r>
              <a:rPr lang="es-ES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los efectos del Programa Básico se considerará que constituyen una unidad familiar el menor o menores que dan derecho a la tarjeta y los familiares que convivan en el mismo domicilio, hasta el segundo grado de consanguinidad, afinidad, adopción o acogimiento y las personas unidas a las anteriores por vínculo matrimonial o </a:t>
            </a:r>
            <a:r>
              <a:rPr lang="es-ES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unión de hecho</a:t>
            </a:r>
            <a:r>
              <a:rPr lang="es-ES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(no se especifica que esté acreditada).</a:t>
            </a:r>
            <a:endParaRPr lang="es-ES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A31A1E2-2BB9-6A76-8EDF-B3E319324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9303" y="174172"/>
            <a:ext cx="9613397" cy="7343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504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BAAB3C9F-A79D-C378-EF88-2BC2330F2A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129953"/>
              </p:ext>
            </p:extLst>
          </p:nvPr>
        </p:nvGraphicFramePr>
        <p:xfrm>
          <a:off x="3104707" y="1148316"/>
          <a:ext cx="6092456" cy="5535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7539">
                  <a:extLst>
                    <a:ext uri="{9D8B030D-6E8A-4147-A177-3AD203B41FA5}">
                      <a16:colId xmlns:a16="http://schemas.microsoft.com/office/drawing/2014/main" val="1500905043"/>
                    </a:ext>
                  </a:extLst>
                </a:gridCol>
                <a:gridCol w="801639">
                  <a:extLst>
                    <a:ext uri="{9D8B030D-6E8A-4147-A177-3AD203B41FA5}">
                      <a16:colId xmlns:a16="http://schemas.microsoft.com/office/drawing/2014/main" val="763897343"/>
                    </a:ext>
                  </a:extLst>
                </a:gridCol>
                <a:gridCol w="801639">
                  <a:extLst>
                    <a:ext uri="{9D8B030D-6E8A-4147-A177-3AD203B41FA5}">
                      <a16:colId xmlns:a16="http://schemas.microsoft.com/office/drawing/2014/main" val="157071941"/>
                    </a:ext>
                  </a:extLst>
                </a:gridCol>
                <a:gridCol w="801639">
                  <a:extLst>
                    <a:ext uri="{9D8B030D-6E8A-4147-A177-3AD203B41FA5}">
                      <a16:colId xmlns:a16="http://schemas.microsoft.com/office/drawing/2014/main" val="1886863396"/>
                    </a:ext>
                  </a:extLst>
                </a:gridCol>
              </a:tblGrid>
              <a:tr h="65904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INGRESOS POR UNIDAD DE CONVIVENCIA FAMILIAR INFERIORES AL 40% DE LA RENTA MEDIANA NACIONAL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902238"/>
                  </a:ext>
                </a:extLst>
              </a:tr>
              <a:tr h="17033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Según el tipo de hogar. ECV 2023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75551"/>
                  </a:ext>
                </a:extLst>
              </a:tr>
              <a:tr h="9248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TIPO DE HOGAR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Nº de adultos (*14 a. en adelante)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Nº de niños (*menores de 14 años)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UMBRAL 40% mediana (renta anual del hogar) €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451194158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un adulto y un niño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9.524,23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3149813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un adulto y dos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11.722,13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2465067076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un adulto y tres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13.920,03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3478862420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un adulto y cuatro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 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4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16.117,93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1642824908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dos adultos (*sin niños menores de 14 años)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10.989,50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3410407383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dos adultos y un niño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13.187,40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3746239733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dos adultos y dos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15.385,30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3634436859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dos adultos y tres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17.583,20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1850992418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dos adultos y cuatro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4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19.781,10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2349604148"/>
                  </a:ext>
                </a:extLst>
              </a:tr>
              <a:tr h="304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tres adultos (*sin niños menores de 14 años)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14.652,67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528215512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tres adultos y un niño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16.850,57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2290377789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tres adultos y dos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19.048,47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406996504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tres adultos y tres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21.246,37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949460341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tres adultos y cuatro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4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000" kern="0">
                          <a:effectLst/>
                        </a:rPr>
                        <a:t>23.444,26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b"/>
                </a:tc>
                <a:extLst>
                  <a:ext uri="{0D108BD9-81ED-4DB2-BD59-A6C34878D82A}">
                    <a16:rowId xmlns:a16="http://schemas.microsoft.com/office/drawing/2014/main" val="1215180621"/>
                  </a:ext>
                </a:extLst>
              </a:tr>
              <a:tr h="304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cuatro adultos (*sin niños menores de 14 años)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4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0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18.315,83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922329222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cuatro adultos y un niño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1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20.513,72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760562321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cuatro adultos y dos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22.711,62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3848818821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cuatro adultos y tres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3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24.909,52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4176967794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Un hogar con cuatro adultos y cuatro niños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4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27.107,42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1689246545"/>
                  </a:ext>
                </a:extLst>
              </a:tr>
              <a:tr h="1762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 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 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>
                          <a:effectLst/>
                        </a:rPr>
                        <a:t> </a:t>
                      </a:r>
                      <a:endParaRPr lang="es-E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900" kern="0" dirty="0">
                          <a:effectLst/>
                        </a:rPr>
                        <a:t> </a:t>
                      </a:r>
                      <a:endParaRPr lang="es-ES" sz="1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20" marR="38920" marT="0" marB="0" anchor="ctr"/>
                </a:tc>
                <a:extLst>
                  <a:ext uri="{0D108BD9-81ED-4DB2-BD59-A6C34878D82A}">
                    <a16:rowId xmlns:a16="http://schemas.microsoft.com/office/drawing/2014/main" val="2741895511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120BA387-7A43-32D5-2371-778032621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9303" y="174172"/>
            <a:ext cx="9613397" cy="7343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3998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19B355-A8BC-4151-3AB8-2D619E485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5906"/>
            <a:ext cx="10515600" cy="734331"/>
          </a:xfrm>
        </p:spPr>
        <p:txBody>
          <a:bodyPr>
            <a:noAutofit/>
          </a:bodyPr>
          <a:lstStyle/>
          <a:p>
            <a:r>
              <a:rPr lang="es-ES" sz="2400" b="1" u="sng" dirty="0"/>
              <a:t>PARTICIPACIÓN ACTIVA EN UN PROGRAMA DE INTERVENCIÓN FAMILIAR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669252-3137-687D-0861-48E245EC9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9284"/>
            <a:ext cx="10515600" cy="3667678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COORDINADO DESDE CEAS (no se considera intervención la tramitación de prestaciones como la ayuda de emergencia)</a:t>
            </a:r>
          </a:p>
          <a:p>
            <a:pPr algn="just"/>
            <a:r>
              <a:rPr lang="es-ES" sz="2400" dirty="0"/>
              <a:t>DESDE UNA ENTIDAD DEL TERCER SECTOR PERTENECIENTE A LA RED DE PROTECCIÓN (Programa de intervención social, itinerario de inserción sociolaboral)</a:t>
            </a:r>
          </a:p>
          <a:p>
            <a:pPr algn="just"/>
            <a:r>
              <a:rPr lang="es-ES" sz="2400" dirty="0"/>
              <a:t>DESDE UN EQUIPO DE SEGUNDO NIVEL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7351EF-5E1B-0541-054A-C5F952A00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9303" y="174172"/>
            <a:ext cx="9613397" cy="7343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947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C2E0E-CD5D-71B9-B769-33F560798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294" y="1254931"/>
            <a:ext cx="10458505" cy="521031"/>
          </a:xfrm>
        </p:spPr>
        <p:txBody>
          <a:bodyPr>
            <a:noAutofit/>
          </a:bodyPr>
          <a:lstStyle/>
          <a:p>
            <a:r>
              <a:rPr lang="es-ES" sz="3200" dirty="0"/>
              <a:t>PROCEDIMIENTO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4F68E2F-BDDE-51CF-C151-4CAA7A28E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014" y="414836"/>
            <a:ext cx="9613397" cy="624874"/>
          </a:xfrm>
          <a:prstGeom prst="rect">
            <a:avLst/>
          </a:prstGeom>
          <a:noFill/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1D72CD62-384A-3B76-DB1E-1DCC8278D4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gray">
          <a:xfrm>
            <a:off x="604476" y="2148356"/>
            <a:ext cx="5520070" cy="580000"/>
          </a:xfrm>
          <a:prstGeom prst="rect">
            <a:avLst/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 lIns="88900" tIns="88900" rIns="88900" bIns="88900" anchor="ctr" anchorCtr="0">
            <a:normAutofit/>
          </a:bodyPr>
          <a:lstStyle/>
          <a:p>
            <a:pPr marL="0" indent="0">
              <a:buClr>
                <a:schemeClr val="bg1"/>
              </a:buClr>
              <a:buSzPct val="100000"/>
              <a:buNone/>
            </a:pPr>
            <a:r>
              <a:rPr lang="es-ES_tradnl" sz="1300" dirty="0">
                <a:solidFill>
                  <a:schemeClr val="bg1"/>
                </a:solidFill>
                <a:cs typeface="Arial" charset="0"/>
              </a:rPr>
              <a:t>Apertura de la prestación 504016 en SAUSS (comprobación de requisitos previa y existencia de crédito en la CL).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8853BC5-ED58-FB64-5DEC-55FC29612DD8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65730" y="2906133"/>
            <a:ext cx="5790280" cy="485951"/>
          </a:xfrm>
          <a:prstGeom prst="rect">
            <a:avLst/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>
              <a:buClr>
                <a:schemeClr val="bg1"/>
              </a:buClr>
              <a:buSzPct val="100000"/>
            </a:pPr>
            <a:r>
              <a:rPr lang="es-ES_tradnl" sz="1300" dirty="0">
                <a:solidFill>
                  <a:schemeClr val="bg1"/>
                </a:solidFill>
                <a:cs typeface="Arial" charset="0"/>
              </a:rPr>
              <a:t>Se genera ficha en SAUSS y se incorpora la documentación. </a:t>
            </a:r>
          </a:p>
        </p:txBody>
      </p:sp>
      <p:cxnSp>
        <p:nvCxnSpPr>
          <p:cNvPr id="11" name="Elbow Connector 9">
            <a:extLst>
              <a:ext uri="{FF2B5EF4-FFF2-40B4-BE49-F238E27FC236}">
                <a16:creationId xmlns:a16="http://schemas.microsoft.com/office/drawing/2014/main" id="{5B143DC8-01DB-9F06-BC42-A1C48FBC1F18}"/>
              </a:ext>
            </a:extLst>
          </p:cNvPr>
          <p:cNvCxnSpPr>
            <a:cxnSpLocks/>
          </p:cNvCxnSpPr>
          <p:nvPr/>
        </p:nvCxnSpPr>
        <p:spPr>
          <a:xfrm>
            <a:off x="734856" y="2728356"/>
            <a:ext cx="830874" cy="359891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rgbClr val="BBBCBC"/>
            </a:solidFill>
            <a:round/>
            <a:headEnd type="none" w="med" len="med"/>
            <a:tailEnd type="triangle" w="med" len="med"/>
          </a:ln>
        </p:spPr>
      </p:cxnSp>
      <p:sp>
        <p:nvSpPr>
          <p:cNvPr id="13" name="Rectangle 3">
            <a:extLst>
              <a:ext uri="{FF2B5EF4-FFF2-40B4-BE49-F238E27FC236}">
                <a16:creationId xmlns:a16="http://schemas.microsoft.com/office/drawing/2014/main" id="{DBBB55CB-9DDA-354A-3BF9-43C8B2CF180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892708" y="3512666"/>
            <a:ext cx="5790280" cy="485951"/>
          </a:xfrm>
          <a:prstGeom prst="rect">
            <a:avLst/>
          </a:prstGeom>
          <a:solidFill>
            <a:schemeClr val="accent3"/>
          </a:solidFill>
          <a:ln w="9525" algn="ctr">
            <a:noFill/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>
              <a:buClr>
                <a:schemeClr val="bg1"/>
              </a:buClr>
              <a:buSzPct val="100000"/>
            </a:pPr>
            <a:r>
              <a:rPr lang="es-ES_tradnl" sz="1300" dirty="0">
                <a:solidFill>
                  <a:schemeClr val="bg1"/>
                </a:solidFill>
                <a:cs typeface="Arial" charset="0"/>
              </a:rPr>
              <a:t>Paso a concedido seguimiento en SAUSS. 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4D75B664-1D9B-8C9F-BD8E-98577A967F9F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85191" y="4135577"/>
            <a:ext cx="5996762" cy="7447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>
              <a:buClr>
                <a:schemeClr val="bg1"/>
              </a:buClr>
              <a:buSzPct val="100000"/>
            </a:pPr>
            <a:r>
              <a:rPr lang="es-ES_tradnl" sz="1300" dirty="0">
                <a:cs typeface="Arial" charset="0"/>
              </a:rPr>
              <a:t>El Servicio de Inclusión social quincenalmente genera los listados de SAUSS (ALTAS, BAJAS Y MODIFICACIONES) y los remite a la ETS que emita las tarjetas. 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2C8C5CF0-8B83-C150-62A8-E337504E44B3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16065" y="5017326"/>
            <a:ext cx="6306346" cy="794173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>
              <a:buClr>
                <a:schemeClr val="bg1"/>
              </a:buClr>
              <a:buSzPct val="100000"/>
            </a:pPr>
            <a:r>
              <a:rPr lang="es-ES_tradnl" sz="1300" dirty="0">
                <a:cs typeface="Arial" charset="0"/>
              </a:rPr>
              <a:t>La ETS , tras la emisión de la tarjeta, contacta con el titular para entrega y explicación de condiciones. Recarga trimestralmente. </a:t>
            </a:r>
          </a:p>
          <a:p>
            <a:pPr>
              <a:buClr>
                <a:schemeClr val="bg1"/>
              </a:buClr>
              <a:buSzPct val="100000"/>
            </a:pPr>
            <a:r>
              <a:rPr lang="es-ES_tradnl" sz="1300" dirty="0">
                <a:cs typeface="Arial" charset="0"/>
              </a:rPr>
              <a:t>Informa a la GSS sobre la fecha de emisión, gasto y grupo de productos realizado por los titulares.</a:t>
            </a:r>
          </a:p>
        </p:txBody>
      </p:sp>
      <p:cxnSp>
        <p:nvCxnSpPr>
          <p:cNvPr id="17" name="Elbow Connector 9">
            <a:extLst>
              <a:ext uri="{FF2B5EF4-FFF2-40B4-BE49-F238E27FC236}">
                <a16:creationId xmlns:a16="http://schemas.microsoft.com/office/drawing/2014/main" id="{7F636760-04F8-48DD-8494-DA2B24FC31C8}"/>
              </a:ext>
            </a:extLst>
          </p:cNvPr>
          <p:cNvCxnSpPr>
            <a:cxnSpLocks/>
          </p:cNvCxnSpPr>
          <p:nvPr/>
        </p:nvCxnSpPr>
        <p:spPr>
          <a:xfrm>
            <a:off x="2061834" y="3395750"/>
            <a:ext cx="830874" cy="359891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rgbClr val="BBBCBC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20" name="Elbow Connector 9">
            <a:extLst>
              <a:ext uri="{FF2B5EF4-FFF2-40B4-BE49-F238E27FC236}">
                <a16:creationId xmlns:a16="http://schemas.microsoft.com/office/drawing/2014/main" id="{31482BCB-F325-A8AE-1F52-11B76AABFB90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3211033" y="3989401"/>
            <a:ext cx="574158" cy="518571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rgbClr val="BBBCBC"/>
            </a:solidFill>
            <a:round/>
            <a:headEnd type="none" w="med" len="med"/>
            <a:tailEnd type="triangle" w="med" len="med"/>
          </a:ln>
        </p:spPr>
      </p:cxnSp>
      <p:cxnSp>
        <p:nvCxnSpPr>
          <p:cNvPr id="24" name="Elbow Connector 9">
            <a:extLst>
              <a:ext uri="{FF2B5EF4-FFF2-40B4-BE49-F238E27FC236}">
                <a16:creationId xmlns:a16="http://schemas.microsoft.com/office/drawing/2014/main" id="{86C60B10-78E9-3340-0F00-B4A7A982E0FF}"/>
              </a:ext>
            </a:extLst>
          </p:cNvPr>
          <p:cNvCxnSpPr>
            <a:cxnSpLocks/>
            <a:endCxn id="16" idx="1"/>
          </p:cNvCxnSpPr>
          <p:nvPr/>
        </p:nvCxnSpPr>
        <p:spPr>
          <a:xfrm>
            <a:off x="3891516" y="4880366"/>
            <a:ext cx="724549" cy="534047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rgbClr val="BBBCBC"/>
            </a:solidFill>
            <a:round/>
            <a:headEnd type="none" w="med" len="med"/>
            <a:tailEnd type="triangle" w="med" len="med"/>
          </a:ln>
        </p:spPr>
      </p:cxnSp>
      <p:sp>
        <p:nvSpPr>
          <p:cNvPr id="3" name="Rectangle 3">
            <a:extLst>
              <a:ext uri="{FF2B5EF4-FFF2-40B4-BE49-F238E27FC236}">
                <a16:creationId xmlns:a16="http://schemas.microsoft.com/office/drawing/2014/main" id="{6797740E-0518-C75A-43E8-44AD0344636E}"/>
              </a:ext>
            </a:extLst>
          </p:cNvPr>
          <p:cNvSpPr>
            <a:spLocks noChangeArrowheads="1"/>
          </p:cNvSpPr>
          <p:nvPr/>
        </p:nvSpPr>
        <p:spPr bwMode="gray">
          <a:xfrm>
            <a:off x="5979042" y="5979656"/>
            <a:ext cx="5996762" cy="7447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88900" tIns="88900" rIns="88900" bIns="88900" anchor="ctr" anchorCtr="0"/>
          <a:lstStyle/>
          <a:p>
            <a:pPr>
              <a:buClr>
                <a:schemeClr val="bg1"/>
              </a:buClr>
              <a:buSzPct val="100000"/>
            </a:pPr>
            <a:r>
              <a:rPr lang="es-ES_tradnl" sz="1300" dirty="0">
                <a:cs typeface="Arial" charset="0"/>
              </a:rPr>
              <a:t>El Servicio de Inclusión Social informa a las Corporaciones locales.</a:t>
            </a:r>
          </a:p>
        </p:txBody>
      </p:sp>
      <p:cxnSp>
        <p:nvCxnSpPr>
          <p:cNvPr id="4" name="Elbow Connector 9">
            <a:extLst>
              <a:ext uri="{FF2B5EF4-FFF2-40B4-BE49-F238E27FC236}">
                <a16:creationId xmlns:a16="http://schemas.microsoft.com/office/drawing/2014/main" id="{B530B506-D2E7-6577-DA13-B6137964F152}"/>
              </a:ext>
            </a:extLst>
          </p:cNvPr>
          <p:cNvCxnSpPr>
            <a:cxnSpLocks/>
          </p:cNvCxnSpPr>
          <p:nvPr/>
        </p:nvCxnSpPr>
        <p:spPr>
          <a:xfrm rot="10800000">
            <a:off x="4880344" y="5811500"/>
            <a:ext cx="1098698" cy="631665"/>
          </a:xfrm>
          <a:prstGeom prst="bentConnector3">
            <a:avLst>
              <a:gd name="adj1" fmla="val 50000"/>
            </a:avLst>
          </a:prstGeom>
          <a:noFill/>
          <a:ln w="6350">
            <a:solidFill>
              <a:srgbClr val="BBBCBC"/>
            </a:solidFill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09831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E5924-1DD2-A1BE-9AF7-156F8A158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0093"/>
            <a:ext cx="10515600" cy="680595"/>
          </a:xfrm>
        </p:spPr>
        <p:txBody>
          <a:bodyPr>
            <a:normAutofit fontScale="90000"/>
          </a:bodyPr>
          <a:lstStyle/>
          <a:p>
            <a:r>
              <a:rPr lang="es-ES" sz="4400" dirty="0"/>
              <a:t>DOCUMENTACIÓN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D7F2F8-FCA4-97D2-F916-BC83D0268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es-ES" sz="2800" dirty="0"/>
              <a:t>Ficha de derivación que se genera en SAUSS</a:t>
            </a:r>
          </a:p>
          <a:p>
            <a:pPr algn="just">
              <a:buFontTx/>
              <a:buChar char="-"/>
            </a:pPr>
            <a:r>
              <a:rPr lang="es-ES" sz="2800" dirty="0"/>
              <a:t>Volante o certificado de empadronamiento</a:t>
            </a:r>
          </a:p>
          <a:p>
            <a:pPr algn="just">
              <a:buFontTx/>
              <a:buChar char="-"/>
            </a:pPr>
            <a:r>
              <a:rPr lang="es-ES" sz="2800" dirty="0"/>
              <a:t>Libro de familia o certificados de inscripción de nacimiento en el Registro u otro documento acreditativo de las relaciones familiares tenidas en cuenta</a:t>
            </a:r>
          </a:p>
          <a:p>
            <a:pPr algn="just">
              <a:buFontTx/>
              <a:buChar char="-"/>
            </a:pPr>
            <a:r>
              <a:rPr lang="es-ES" sz="2800" dirty="0"/>
              <a:t>Documento firmado por las personas mayores de edad (autorización de consulta y cesión de datos, manifestación de haber sido informado de los recursos disponibles).</a:t>
            </a:r>
          </a:p>
          <a:p>
            <a:pPr algn="just">
              <a:buFontTx/>
              <a:buChar char="-"/>
            </a:pPr>
            <a:r>
              <a:rPr lang="es-ES" sz="2800" dirty="0"/>
              <a:t>Documentación justificativa de la situación económica: Consultas realizadas o documentación aportada por los interesados.</a:t>
            </a:r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54ADE50-CA27-A638-52D3-85AEFDC58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9110" y="299092"/>
            <a:ext cx="5464404" cy="4682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3373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F21AE-D8D4-E24F-43AB-7F3B106ED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9941"/>
            <a:ext cx="10515600" cy="462652"/>
          </a:xfrm>
        </p:spPr>
        <p:txBody>
          <a:bodyPr>
            <a:noAutofit/>
          </a:bodyPr>
          <a:lstStyle/>
          <a:p>
            <a:r>
              <a:rPr lang="es-ES" sz="3200" dirty="0"/>
              <a:t>DOCUMENTACIÓN JUSTIFICACIÓN ECONÓMICA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0A9568-7B1F-DA3A-F42F-8ABFC32CF9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09014" y="414836"/>
            <a:ext cx="9613397" cy="624874"/>
          </a:xfrm>
          <a:prstGeom prst="rect">
            <a:avLst/>
          </a:prstGeom>
          <a:noFill/>
        </p:spPr>
      </p:pic>
      <p:sp>
        <p:nvSpPr>
          <p:cNvPr id="5" name="Rectangle 11">
            <a:extLst>
              <a:ext uri="{FF2B5EF4-FFF2-40B4-BE49-F238E27FC236}">
                <a16:creationId xmlns:a16="http://schemas.microsoft.com/office/drawing/2014/main" id="{FCE39848-7708-F1EA-82BE-68386801E6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3428999"/>
            <a:ext cx="2734341" cy="2227521"/>
          </a:xfrm>
          <a:prstGeom prst="rect">
            <a:avLst/>
          </a:prstGeom>
          <a:solidFill>
            <a:srgbClr val="DDEFE8"/>
          </a:solidFill>
          <a:ln w="12700" algn="ctr">
            <a:noFill/>
            <a:miter lim="800000"/>
            <a:headEnd/>
            <a:tailEnd/>
          </a:ln>
        </p:spPr>
        <p:txBody>
          <a:bodyPr lIns="88900" tIns="88900" rIns="88900" bIns="88900" anchor="t" anchorCtr="0">
            <a:noAutofit/>
          </a:bodyPr>
          <a:lstStyle/>
          <a:p>
            <a:pPr marL="0" lvl="1" indent="0" defTabSz="957263">
              <a:spcBef>
                <a:spcPts val="200"/>
              </a:spcBef>
              <a:spcAft>
                <a:spcPts val="300"/>
              </a:spcAft>
              <a:buSzPct val="100000"/>
              <a:buNone/>
            </a:pPr>
            <a:r>
              <a:rPr lang="es-ES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OPCIÓN 1: La situación en 2025 es igual que la del  último periodo impositivo</a:t>
            </a:r>
          </a:p>
          <a:p>
            <a:pPr marL="0" lvl="1" indent="0" defTabSz="957263">
              <a:spcBef>
                <a:spcPts val="200"/>
              </a:spcBef>
              <a:spcAft>
                <a:spcPts val="300"/>
              </a:spcAft>
              <a:buSzPct val="100000"/>
              <a:buNone/>
            </a:pPr>
            <a:endParaRPr lang="es-ES" sz="14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lvl="1" indent="-285750" algn="just" defTabSz="957263">
              <a:spcBef>
                <a:spcPts val="200"/>
              </a:spcBef>
              <a:spcAft>
                <a:spcPts val="300"/>
              </a:spcAft>
              <a:buSzPct val="100000"/>
            </a:pPr>
            <a:r>
              <a:rPr lang="es-ES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Declaración de la renta de todos los miembros de la unidad de convivencia obligados a ello, correspondiente al último periodo impositivo</a:t>
            </a:r>
            <a:endParaRPr lang="es-ES_tradnl" sz="1400" dirty="0">
              <a:cs typeface="Arial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996305F-9FF2-17E3-37B3-77339F8DA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877" y="1932706"/>
            <a:ext cx="2447260" cy="871870"/>
          </a:xfrm>
          <a:prstGeom prst="rect">
            <a:avLst/>
          </a:prstGeom>
          <a:solidFill>
            <a:srgbClr val="DDEFE8"/>
          </a:solidFill>
          <a:ln w="12700" algn="ctr">
            <a:noFill/>
            <a:miter lim="800000"/>
            <a:headEnd/>
            <a:tailEnd/>
          </a:ln>
        </p:spPr>
        <p:txBody>
          <a:bodyPr vert="horz" lIns="88900" tIns="88900" rIns="88900" bIns="889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 defTabSz="957263">
              <a:spcBef>
                <a:spcPts val="200"/>
              </a:spcBef>
              <a:spcAft>
                <a:spcPts val="300"/>
              </a:spcAft>
              <a:buSzPct val="100000"/>
              <a:buNone/>
            </a:pPr>
            <a:r>
              <a:rPr lang="es-ES_tradnl" sz="1400" dirty="0">
                <a:cs typeface="Arial" pitchFamily="34" charset="0"/>
              </a:rPr>
              <a:t>Ingresos inferiores al 40% de la RMN</a:t>
            </a:r>
            <a:endParaRPr lang="es-ES_tradnl" sz="1400" dirty="0">
              <a:highlight>
                <a:srgbClr val="FFFF00"/>
              </a:highlight>
              <a:cs typeface="Arial" pitchFamily="34" charset="0"/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BBACCFAD-49C5-FF77-5DDA-5213A878A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877" y="3428999"/>
            <a:ext cx="2220427" cy="2068034"/>
          </a:xfrm>
          <a:prstGeom prst="rect">
            <a:avLst/>
          </a:prstGeom>
          <a:solidFill>
            <a:srgbClr val="DDEFE8"/>
          </a:solidFill>
          <a:ln w="12700" algn="ctr">
            <a:noFill/>
            <a:miter lim="800000"/>
            <a:headEnd/>
            <a:tailEnd/>
          </a:ln>
        </p:spPr>
        <p:txBody>
          <a:bodyPr vert="horz" lIns="88900" tIns="88900" rIns="88900" bIns="88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defTabSz="957263">
              <a:spcBef>
                <a:spcPts val="200"/>
              </a:spcBef>
              <a:spcAft>
                <a:spcPts val="300"/>
              </a:spcAft>
              <a:buSzPct val="100000"/>
              <a:buNone/>
            </a:pPr>
            <a:r>
              <a:rPr lang="es-ES_tradnl" sz="1400" dirty="0">
                <a:latin typeface="Aptos" panose="020B0004020202020204" pitchFamily="34" charset="0"/>
                <a:cs typeface="Times New Roman" panose="02020603050405020304" pitchFamily="18" charset="0"/>
              </a:rPr>
              <a:t>OPCIÓN 2: La situación ha empeorado y en 2025 sí que cumple criterios económicos:</a:t>
            </a:r>
          </a:p>
          <a:p>
            <a:pPr marL="114300" lvl="1" indent="-114300" algn="just" defTabSz="957263">
              <a:spcBef>
                <a:spcPts val="200"/>
              </a:spcBef>
              <a:spcAft>
                <a:spcPts val="300"/>
              </a:spcAft>
              <a:buSzPct val="100000"/>
              <a:buFont typeface="Arial"/>
              <a:buChar char="•"/>
            </a:pPr>
            <a:r>
              <a:rPr lang="es-ES_tradnl" sz="1400" dirty="0">
                <a:latin typeface="Aptos" panose="020B0004020202020204" pitchFamily="34" charset="0"/>
                <a:cs typeface="Times New Roman" panose="02020603050405020304" pitchFamily="18" charset="0"/>
              </a:rPr>
              <a:t>Informe de vida laboral.</a:t>
            </a:r>
          </a:p>
          <a:p>
            <a:pPr marL="114300" lvl="1" indent="-114300" algn="just" defTabSz="957263">
              <a:spcBef>
                <a:spcPts val="200"/>
              </a:spcBef>
              <a:spcAft>
                <a:spcPts val="300"/>
              </a:spcAft>
              <a:buSzPct val="100000"/>
              <a:buFont typeface="Arial"/>
              <a:buChar char="•"/>
            </a:pPr>
            <a:r>
              <a:rPr lang="es-ES_tradnl" sz="1400" dirty="0">
                <a:latin typeface="Aptos" panose="020B0004020202020204" pitchFamily="34" charset="0"/>
                <a:cs typeface="Times New Roman" panose="02020603050405020304" pitchFamily="18" charset="0"/>
              </a:rPr>
              <a:t>Certificado del registro de prestaciones públicas.</a:t>
            </a:r>
          </a:p>
          <a:p>
            <a:pPr marL="114300" lvl="1" indent="-114300" algn="just" defTabSz="957263">
              <a:spcBef>
                <a:spcPts val="200"/>
              </a:spcBef>
              <a:spcAft>
                <a:spcPts val="300"/>
              </a:spcAft>
              <a:buSzPct val="100000"/>
              <a:buFont typeface="Arial"/>
              <a:buChar char="•"/>
            </a:pPr>
            <a:r>
              <a:rPr lang="es-ES_tradnl" sz="1400" dirty="0">
                <a:latin typeface="Aptos" panose="020B0004020202020204" pitchFamily="34" charset="0"/>
                <a:cs typeface="Times New Roman" panose="02020603050405020304" pitchFamily="18" charset="0"/>
              </a:rPr>
              <a:t>Nómina</a:t>
            </a: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F1EC273A-178E-3FE1-69B1-ED45C5B645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59957" y="3428998"/>
            <a:ext cx="2662454" cy="1940442"/>
          </a:xfrm>
          <a:prstGeom prst="rect">
            <a:avLst/>
          </a:prstGeom>
          <a:solidFill>
            <a:srgbClr val="DDEFE8"/>
          </a:solidFill>
          <a:ln w="12700" algn="ctr">
            <a:noFill/>
            <a:miter lim="800000"/>
            <a:headEnd/>
            <a:tailEnd/>
          </a:ln>
        </p:spPr>
        <p:txBody>
          <a:bodyPr vert="horz" lIns="88900" tIns="88900" rIns="88900" bIns="889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 defTabSz="957263">
              <a:spcBef>
                <a:spcPts val="200"/>
              </a:spcBef>
              <a:spcAft>
                <a:spcPts val="300"/>
              </a:spcAft>
              <a:buSzPct val="100000"/>
              <a:buNone/>
            </a:pPr>
            <a:r>
              <a:rPr lang="es-ES_tradnl" sz="1400" dirty="0">
                <a:latin typeface="Aptos" panose="020B0004020202020204" pitchFamily="34" charset="0"/>
                <a:cs typeface="Times New Roman" panose="02020603050405020304" pitchFamily="18" charset="0"/>
              </a:rPr>
              <a:t>OPCIÓN 3: No existe información en las bases de datos públicas:</a:t>
            </a:r>
          </a:p>
          <a:p>
            <a:pPr marL="285750" lvl="1" indent="-285750" algn="just" defTabSz="957263">
              <a:spcBef>
                <a:spcPts val="200"/>
              </a:spcBef>
              <a:spcAft>
                <a:spcPts val="300"/>
              </a:spcAft>
              <a:buSzPct val="100000"/>
            </a:pPr>
            <a:r>
              <a:rPr lang="es-ES_tradnl" sz="1400" dirty="0">
                <a:latin typeface="Aptos" panose="020B0004020202020204" pitchFamily="34" charset="0"/>
                <a:cs typeface="Times New Roman" panose="02020603050405020304" pitchFamily="18" charset="0"/>
              </a:rPr>
              <a:t>Declaración jurada.</a:t>
            </a:r>
          </a:p>
          <a:p>
            <a:pPr marL="285750" lvl="1" indent="-285750" algn="just" defTabSz="957263">
              <a:spcBef>
                <a:spcPts val="200"/>
              </a:spcBef>
              <a:spcAft>
                <a:spcPts val="300"/>
              </a:spcAft>
              <a:buSzPct val="100000"/>
            </a:pPr>
            <a:r>
              <a:rPr lang="es-ES_tradnl" sz="1400" dirty="0">
                <a:latin typeface="Aptos" panose="020B0004020202020204" pitchFamily="34" charset="0"/>
                <a:cs typeface="Times New Roman" panose="02020603050405020304" pitchFamily="18" charset="0"/>
              </a:rPr>
              <a:t>Informe social (modelo en SAUSS).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CC2D0764-E58B-39DD-285A-7E0E02EDC5EE}"/>
              </a:ext>
            </a:extLst>
          </p:cNvPr>
          <p:cNvCxnSpPr/>
          <p:nvPr/>
        </p:nvCxnSpPr>
        <p:spPr>
          <a:xfrm flipH="1">
            <a:off x="2753833" y="2804576"/>
            <a:ext cx="1839432" cy="6244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AF210598-6784-0745-5CC9-EC199C4EC5CC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5793091" y="2923953"/>
            <a:ext cx="0" cy="5050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C7D77A0B-AF79-A28A-9A5E-C3BDB5FE2995}"/>
              </a:ext>
            </a:extLst>
          </p:cNvPr>
          <p:cNvCxnSpPr>
            <a:cxnSpLocks/>
          </p:cNvCxnSpPr>
          <p:nvPr/>
        </p:nvCxnSpPr>
        <p:spPr>
          <a:xfrm>
            <a:off x="7130137" y="2804576"/>
            <a:ext cx="1779947" cy="6244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022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1201</Words>
  <Application>Microsoft Office PowerPoint</Application>
  <PresentationFormat>Panorámica</PresentationFormat>
  <Paragraphs>187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ＭＳ Ｐゴシック</vt:lpstr>
      <vt:lpstr>Aptos</vt:lpstr>
      <vt:lpstr>Aptos Display</vt:lpstr>
      <vt:lpstr>Aptos Narrow</vt:lpstr>
      <vt:lpstr>Arial</vt:lpstr>
      <vt:lpstr>Calibri</vt:lpstr>
      <vt:lpstr>Times New Roman</vt:lpstr>
      <vt:lpstr>Tema de Office</vt:lpstr>
      <vt:lpstr>TARJETA BÁSICO 2025</vt:lpstr>
      <vt:lpstr>QUÉ ES</vt:lpstr>
      <vt:lpstr>  </vt:lpstr>
      <vt:lpstr>UNIDAD FAMILIAR</vt:lpstr>
      <vt:lpstr>Presentación de PowerPoint</vt:lpstr>
      <vt:lpstr>PARTICIPACIÓN ACTIVA EN UN PROGRAMA DE INTERVENCIÓN FAMILIAR</vt:lpstr>
      <vt:lpstr>PROCEDIMIENTO</vt:lpstr>
      <vt:lpstr>DOCUMENTACIÓN</vt:lpstr>
      <vt:lpstr>DOCUMENTACIÓN JUSTIFICACIÓN ECONÓMICA</vt:lpstr>
      <vt:lpstr>EXPEDIENTES PRIMER TRIMESTRE AÑO 2025</vt:lpstr>
      <vt:lpstr>SEGUIMIENTO Y MODIFICACIONES </vt:lpstr>
      <vt:lpstr>DISTRIBUCIÓN AÑO 2025 POR CORPORACIÓN LOCAL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Gloria Bustamante Alonso Pimentel</dc:creator>
  <cp:lastModifiedBy>Gloria Bustamante Alonso Pimentel</cp:lastModifiedBy>
  <cp:revision>45</cp:revision>
  <dcterms:created xsi:type="dcterms:W3CDTF">2024-12-04T08:35:16Z</dcterms:created>
  <dcterms:modified xsi:type="dcterms:W3CDTF">2025-01-13T13:09:38Z</dcterms:modified>
</cp:coreProperties>
</file>